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1" r:id="rId4"/>
    <p:sldId id="263" r:id="rId5"/>
    <p:sldId id="272" r:id="rId6"/>
    <p:sldId id="273" r:id="rId7"/>
    <p:sldId id="261" r:id="rId8"/>
    <p:sldId id="259" r:id="rId9"/>
    <p:sldId id="262" r:id="rId10"/>
    <p:sldId id="265" r:id="rId11"/>
    <p:sldId id="266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D95D5C-0D20-4EA6-BA65-0E409673C853}" v="18" dt="2022-02-23T05:11:12.391"/>
    <p1510:client id="{F440B207-7C97-48BF-8989-149CDCDC08CC}" v="325" dt="2022-02-22T14:14:56.0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28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C28FF-E570-4D04-B433-E3B32A692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09296A-3B37-4D89-9346-5DEE37FC55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A400E-73D3-42BF-91EB-483D5FA2C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E73D7-DC17-4F40-9599-0C28F66AC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35124-2DA1-46E1-9961-D4336846C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511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DFF71-3ED9-4110-AB29-201EA0B90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84BB9-6AFE-4446-B0E0-5066DBA04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78AFD-2628-4F3F-A5BB-9B181F2D3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0B640-CAD6-459A-BB5C-B1D0CB880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BE520-ED73-4845-8CE5-1DF8C84A8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42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798846-E2D4-480E-B8F5-5559CBE927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CAB3BF-F45C-4FC2-B553-D80B21402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C1B32-0AC2-4B05-AEE8-10C484FF6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E4D14-8C08-41F9-BF61-242D0433D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812F1-67D5-4495-8EC8-6B90B2D93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483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4D32-2501-4BDE-B708-9EA33A7B2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DA0DC-4F49-41A5-BBC7-C2FECFB6F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526FF-012B-4378-8912-F2DA5B12C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3CF9F-56D4-401A-B7D7-4DBFC82C0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14215-BB97-4BB3-922E-EF4EE10DF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15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8FDCA-4965-4455-8191-97DD731A0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A6B03-042E-41C6-8DF9-D9E459291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C68D4-D1A9-46CC-9C12-0E0F0DEB7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33002-ED5A-4CA0-8F24-95243906E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DBE3E-04A0-417B-89CA-CB6CFC4DB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379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AC58-9B49-4ED4-AA41-1DF0B8A6A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408E5-8AA5-4046-B3BF-1B11E77B16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F8487B-C82D-4846-AE7A-074AACE07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173486-7399-442A-9170-329A774DD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05F41-3F6E-42E4-9786-301669A06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84820-4413-4AD9-A77F-BC423B265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85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A11AD-06E1-4887-9A06-31AAFD67A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5F135-3971-43C7-BD4E-6BE3D92DE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035A85-7473-407A-86F6-431A5FB4D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917538-DB3F-41F6-A0A9-09346C935E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DE1274-56AE-49FD-BA4E-9669DF2B86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8CA483-BFFF-4523-BFD6-DE0C1B943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8DC636-AE0B-4855-94BF-4D3B324E3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D05B64-A6DA-467C-B0CE-E285A7836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880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02E98-6BE8-4823-996C-D30CB9147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CC0A93-0C62-4202-B571-5B3CB0976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9F7D8A-7CCF-4DD0-9A4B-B72873B9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C8D0A1-2766-468B-90A7-ECD9597E3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844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60B2CB-4AFF-4CEC-931E-74BE65EF4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C69FC3-AE32-4476-BD1F-432023615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998DB-D891-42C8-A543-DC91B9BDD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39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CF11-9C32-4201-917F-5B77BB4EE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2B7CC-8786-47DB-A422-BF2089DAF6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651EAB-8AFD-4FBA-AD48-39AC80FE2C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D734E-6A8C-4E2F-8DBF-9E2FD86E7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22ABC-249C-42CE-9D5E-72C35E4C6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05ADC-76C0-4B1C-BBD2-8618DE5AB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641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A9BD-BE12-4B5B-A3EE-968AF3EF6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EFE9FD-1DD5-48A3-BA6C-063163364D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D5D6F7-BED3-4BAC-9487-4400842FE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67DA93-A5A5-4186-BEDE-EF99C8C11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8F0018-F5F6-4A7C-B252-FC726854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C48230-902A-44F5-91CE-295705668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359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7A77F8-4521-4B95-B54B-7110B91FB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72F1A1-C34B-4ADD-91CE-CD6B1DB03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639A0-4DE8-4921-8F4E-326A332F12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ADCFC-9649-42F1-9728-2398950DD7A9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31DA7-3BB8-4AD5-A7DB-DD5C803E3B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9342A-2CD7-430F-A7C5-7185DDFE5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0E846-96DF-45B8-996F-B5FE09D0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92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heguardian.com/environment/2022/feb/14/drugs-have-dangerously-polluted-the-worlds-rivers-scientists-warn" TargetMode="External"/><Relationship Id="rId13" Type="http://schemas.openxmlformats.org/officeDocument/2006/relationships/hyperlink" Target="https://www.plasticfree-world.com/the-business-case-for-tackling-water-pollution-in-apparel-value-chains/" TargetMode="External"/><Relationship Id="rId3" Type="http://schemas.openxmlformats.org/officeDocument/2006/relationships/hyperlink" Target="https://hakaimagazine.com/features/the-search-for-whats-harming-floridas-beloved-bonefish/" TargetMode="External"/><Relationship Id="rId7" Type="http://schemas.openxmlformats.org/officeDocument/2006/relationships/hyperlink" Target="https://www3.weforum.org/docs/WEF_Antimicrobial_Resistance_and_Water_2021.pdf" TargetMode="External"/><Relationship Id="rId12" Type="http://schemas.openxmlformats.org/officeDocument/2006/relationships/hyperlink" Target="https://medium.com/environmental-issue-profile-database/texas-needs-to-clean-up-its-act-and-its-water-b508de5a0af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weforum.org/agenda/2022/02/pharmaceutical-pollution-health-drugs-rivers/" TargetMode="External"/><Relationship Id="rId11" Type="http://schemas.openxmlformats.org/officeDocument/2006/relationships/hyperlink" Target="https://www.nationalgeographic.com/magazine/article/plastic-planet-animals-wildlife-impact-waste-pollution" TargetMode="External"/><Relationship Id="rId5" Type="http://schemas.openxmlformats.org/officeDocument/2006/relationships/hyperlink" Target="https://www.bbc.com/news/science-environment-60380298" TargetMode="External"/><Relationship Id="rId10" Type="http://schemas.openxmlformats.org/officeDocument/2006/relationships/hyperlink" Target="https://theoceancleanup.com/media-gallery/plastic-pollution/#&amp;gid=1&amp;pid=4" TargetMode="External"/><Relationship Id="rId4" Type="http://schemas.openxmlformats.org/officeDocument/2006/relationships/hyperlink" Target="https://www.pnas.org/content/119/8/e2113947119" TargetMode="External"/><Relationship Id="rId9" Type="http://schemas.openxmlformats.org/officeDocument/2006/relationships/hyperlink" Target="https://ensia.com/notable/pharmaceuticals-drugs-medications-antiobiotics-endocrine-water-pollution/" TargetMode="External"/><Relationship Id="rId14" Type="http://schemas.openxmlformats.org/officeDocument/2006/relationships/hyperlink" Target="https://www.weforum.org/agenda/2019/03/tourism-is-killing-our-oceans-heres-what-we-can-do-to-protect-the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25D45B-3F6B-EF4F-A8C4-055BE24D96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15" b="7783"/>
          <a:stretch/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3AD8BCE2-A1BA-3741-BC44-95DD9329F9EB}"/>
              </a:ext>
            </a:extLst>
          </p:cNvPr>
          <p:cNvSpPr/>
          <p:nvPr/>
        </p:nvSpPr>
        <p:spPr>
          <a:xfrm rot="5400000">
            <a:off x="1611843" y="902757"/>
            <a:ext cx="1828800" cy="5052486"/>
          </a:xfrm>
          <a:prstGeom prst="round2Same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0E8DBA-B52B-4593-8AA9-53B8E857738C}"/>
              </a:ext>
            </a:extLst>
          </p:cNvPr>
          <p:cNvSpPr txBox="1"/>
          <p:nvPr/>
        </p:nvSpPr>
        <p:spPr>
          <a:xfrm>
            <a:off x="45436" y="2474892"/>
            <a:ext cx="496161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Eras Medium ITC" panose="020B0602030504020804" pitchFamily="34" charset="0"/>
                <a:ea typeface="DotumChe" panose="02000300000000000000" pitchFamily="2" charset="-127"/>
                <a:cs typeface="EucrosiaUPC" panose="020B0604020202020204" pitchFamily="34" charset="0"/>
              </a:rPr>
              <a:t>Increase in</a:t>
            </a:r>
          </a:p>
          <a:p>
            <a:pPr algn="ctr"/>
            <a:r>
              <a:rPr lang="en-US" sz="5000" dirty="0">
                <a:latin typeface="Eras Demi ITC" panose="020B0805030504020804" pitchFamily="34" charset="0"/>
                <a:ea typeface="DotumChe" panose="02000300000000000000" pitchFamily="2" charset="-127"/>
                <a:cs typeface="EucrosiaUPC" panose="020B0604020202020204" pitchFamily="34" charset="0"/>
              </a:rPr>
              <a:t>Water Pollution</a:t>
            </a:r>
          </a:p>
          <a:p>
            <a:pPr algn="ctr"/>
            <a:r>
              <a:rPr lang="en-US" sz="2400" dirty="0">
                <a:latin typeface="Eras Medium ITC" panose="020B0602030504020804" pitchFamily="34" charset="0"/>
                <a:ea typeface="DotumChe" panose="02000300000000000000" pitchFamily="2" charset="-127"/>
                <a:cs typeface="EucrosiaUPC" panose="020B0604020202020204" pitchFamily="34" charset="0"/>
              </a:rPr>
              <a:t>From a Medical Perspective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F88CFA-E468-498C-99BB-189A2F73ACC0}"/>
              </a:ext>
            </a:extLst>
          </p:cNvPr>
          <p:cNvSpPr/>
          <p:nvPr/>
        </p:nvSpPr>
        <p:spPr>
          <a:xfrm>
            <a:off x="-1" y="6175717"/>
            <a:ext cx="2743200" cy="682282"/>
          </a:xfrm>
          <a:prstGeom prst="rect">
            <a:avLst/>
          </a:prstGeom>
          <a:solidFill>
            <a:srgbClr val="8FAADC"/>
          </a:solidFill>
          <a:ln>
            <a:solidFill>
              <a:srgbClr val="8FAA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Eras Demi ITC" panose="020B0805030504020804" pitchFamily="34" charset="0"/>
              </a:rPr>
              <a:t>CANDIDATE #0100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Eras Demi ITC" panose="020B0805030504020804" pitchFamily="34" charset="0"/>
              </a:rPr>
              <a:t>FEBRUARY 23, 2022 </a:t>
            </a:r>
          </a:p>
        </p:txBody>
      </p:sp>
    </p:spTree>
    <p:extLst>
      <p:ext uri="{BB962C8B-B14F-4D97-AF65-F5344CB8AC3E}">
        <p14:creationId xmlns:p14="http://schemas.microsoft.com/office/powerpoint/2010/main" val="115087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CBBB4EC-85C8-4EA7-B73B-4FF5F3E958F5}"/>
              </a:ext>
            </a:extLst>
          </p:cNvPr>
          <p:cNvGrpSpPr/>
          <p:nvPr/>
        </p:nvGrpSpPr>
        <p:grpSpPr>
          <a:xfrm>
            <a:off x="0" y="-18"/>
            <a:ext cx="12179808" cy="6858018"/>
            <a:chOff x="12192" y="-18"/>
            <a:chExt cx="12179808" cy="6858018"/>
          </a:xfrm>
        </p:grpSpPr>
        <p:pic>
          <p:nvPicPr>
            <p:cNvPr id="1026" name="Picture 2" descr="For Animals, Plastic Is Turning the Ocean Into a Minefield">
              <a:extLst>
                <a:ext uri="{FF2B5EF4-FFF2-40B4-BE49-F238E27FC236}">
                  <a16:creationId xmlns:a16="http://schemas.microsoft.com/office/drawing/2014/main" id="{D477C97F-F9D4-4FBE-A0E3-C83C4008C10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571" t="-2" r="43923"/>
            <a:stretch/>
          </p:blipFill>
          <p:spPr bwMode="auto">
            <a:xfrm>
              <a:off x="3057144" y="-18"/>
              <a:ext cx="3044952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Texas Needs to Clean Up Its Act, and it&amp;#39;s Water | by Mohammed S Yusuf |  Environmental Issue Profile Database | Medium">
              <a:extLst>
                <a:ext uri="{FF2B5EF4-FFF2-40B4-BE49-F238E27FC236}">
                  <a16:creationId xmlns:a16="http://schemas.microsoft.com/office/drawing/2014/main" id="{03645A3B-A73C-45EF-975F-2356A37E6AD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281" r="30409" b="2"/>
            <a:stretch/>
          </p:blipFill>
          <p:spPr bwMode="auto">
            <a:xfrm>
              <a:off x="12192" y="0"/>
              <a:ext cx="3044952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The business case for tackling water pollution in apparel value chains -  Plastic Free World Conference &amp;amp; Expo">
              <a:extLst>
                <a:ext uri="{FF2B5EF4-FFF2-40B4-BE49-F238E27FC236}">
                  <a16:creationId xmlns:a16="http://schemas.microsoft.com/office/drawing/2014/main" id="{24C3562A-9E48-475D-AD5F-4AC3DE9289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21" r="22146" b="-2"/>
            <a:stretch/>
          </p:blipFill>
          <p:spPr bwMode="auto">
            <a:xfrm>
              <a:off x="9147048" y="-15"/>
              <a:ext cx="3044952" cy="68579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Tourism is damaging the ocean. Here&amp;#39;s what we can do to protect it | World  Economic Forum">
              <a:extLst>
                <a:ext uri="{FF2B5EF4-FFF2-40B4-BE49-F238E27FC236}">
                  <a16:creationId xmlns:a16="http://schemas.microsoft.com/office/drawing/2014/main" id="{FCF796E9-1039-48A0-B671-BF90E4437FF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79" r="42729"/>
            <a:stretch/>
          </p:blipFill>
          <p:spPr bwMode="auto">
            <a:xfrm>
              <a:off x="6102096" y="3"/>
              <a:ext cx="3044952" cy="68579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9179444-34FF-41E6-9BD8-C155381C12D5}"/>
              </a:ext>
            </a:extLst>
          </p:cNvPr>
          <p:cNvSpPr txBox="1"/>
          <p:nvPr/>
        </p:nvSpPr>
        <p:spPr>
          <a:xfrm>
            <a:off x="4802533" y="102637"/>
            <a:ext cx="25747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Eras Demi ITC" panose="020B0805030504020804" pitchFamily="34" charset="0"/>
              </a:rPr>
              <a:t>Perspectives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8A19A3-23D6-41F9-A4A7-0E9596ACA95C}"/>
              </a:ext>
            </a:extLst>
          </p:cNvPr>
          <p:cNvSpPr txBox="1"/>
          <p:nvPr/>
        </p:nvSpPr>
        <p:spPr>
          <a:xfrm>
            <a:off x="3322960" y="2211116"/>
            <a:ext cx="5533887" cy="2435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Eras Demi ITC" panose="020B0805030504020804" pitchFamily="34" charset="0"/>
              </a:rPr>
              <a:t>Why my solution is the best</a:t>
            </a:r>
            <a:endParaRPr lang="en-US" sz="32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A problem that won't go away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An increase in the problem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Effective and preventative method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3215768-E752-494A-A20F-77170A169A09}"/>
              </a:ext>
            </a:extLst>
          </p:cNvPr>
          <p:cNvGrpSpPr/>
          <p:nvPr/>
        </p:nvGrpSpPr>
        <p:grpSpPr>
          <a:xfrm>
            <a:off x="1346785" y="993287"/>
            <a:ext cx="9486240" cy="1319888"/>
            <a:chOff x="1516636" y="1272400"/>
            <a:chExt cx="8226296" cy="131988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50521F8-52A4-4BEE-98D9-0A33B4DFFDA9}"/>
                </a:ext>
              </a:extLst>
            </p:cNvPr>
            <p:cNvSpPr txBox="1"/>
            <p:nvPr/>
          </p:nvSpPr>
          <p:spPr>
            <a:xfrm>
              <a:off x="1516636" y="1278595"/>
              <a:ext cx="1828800" cy="1313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en-US" sz="2800" dirty="0">
                  <a:latin typeface="Eras Demi ITC" panose="020B0805030504020804" pitchFamily="34" charset="0"/>
                </a:rPr>
                <a:t>Economy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2607E4F-99BB-46AE-8296-3EC502D13BFB}"/>
                </a:ext>
              </a:extLst>
            </p:cNvPr>
            <p:cNvSpPr txBox="1"/>
            <p:nvPr/>
          </p:nvSpPr>
          <p:spPr>
            <a:xfrm>
              <a:off x="7914132" y="1272400"/>
              <a:ext cx="1828800" cy="1313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en-US" sz="2800" dirty="0">
                  <a:latin typeface="Eras Demi ITC" panose="020B0805030504020804" pitchFamily="34" charset="0"/>
                </a:rPr>
                <a:t>Business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502077-ED2E-42AC-A7D4-94DFEFAB70FE}"/>
                </a:ext>
              </a:extLst>
            </p:cNvPr>
            <p:cNvSpPr txBox="1"/>
            <p:nvPr/>
          </p:nvSpPr>
          <p:spPr>
            <a:xfrm>
              <a:off x="3678833" y="1278576"/>
              <a:ext cx="1828800" cy="667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en-US" sz="2800" dirty="0">
                  <a:latin typeface="Eras Demi ITC" panose="020B0805030504020804" pitchFamily="34" charset="0"/>
                </a:rPr>
                <a:t>Wildlife 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C5C6F27-0F06-4312-97F8-B942AF903BBF}"/>
                </a:ext>
              </a:extLst>
            </p:cNvPr>
            <p:cNvSpPr txBox="1"/>
            <p:nvPr/>
          </p:nvSpPr>
          <p:spPr>
            <a:xfrm>
              <a:off x="5841030" y="1272401"/>
              <a:ext cx="1828800" cy="667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r>
                <a:rPr lang="en-US" sz="2800" dirty="0">
                  <a:latin typeface="Eras Demi ITC" panose="020B0805030504020804" pitchFamily="34" charset="0"/>
                </a:rPr>
                <a:t>Tourism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7012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s There Pharmaceutical Runoff in Drinking Water?">
            <a:extLst>
              <a:ext uri="{FF2B5EF4-FFF2-40B4-BE49-F238E27FC236}">
                <a16:creationId xmlns:a16="http://schemas.microsoft.com/office/drawing/2014/main" id="{3811FF4A-34EB-4507-89C3-36D57FD173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5" t="51" r="3505" b="-51"/>
          <a:stretch/>
        </p:blipFill>
        <p:spPr bwMode="auto">
          <a:xfrm>
            <a:off x="-1" y="0"/>
            <a:ext cx="12192001" cy="6861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DFBFF7-BDC1-BF45-A339-221699BDD7D6}"/>
              </a:ext>
            </a:extLst>
          </p:cNvPr>
          <p:cNvSpPr txBox="1"/>
          <p:nvPr/>
        </p:nvSpPr>
        <p:spPr>
          <a:xfrm>
            <a:off x="6095999" y="875696"/>
            <a:ext cx="2499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Eras Demi ITC" panose="020B0805030504020804" pitchFamily="34" charset="0"/>
              </a:rPr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A73044-62F5-4A78-8560-6A4063493650}"/>
              </a:ext>
            </a:extLst>
          </p:cNvPr>
          <p:cNvSpPr txBox="1"/>
          <p:nvPr/>
        </p:nvSpPr>
        <p:spPr>
          <a:xfrm>
            <a:off x="6095999" y="2379844"/>
            <a:ext cx="4645824" cy="21866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Eras Demi ITC" panose="020B0805030504020804" pitchFamily="34" charset="0"/>
              </a:rPr>
              <a:t>Action Steps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Educate ourselves and others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Create policies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Regulate the industry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B171C4-FA4E-401C-94CC-C492DA9F0EF6}"/>
              </a:ext>
            </a:extLst>
          </p:cNvPr>
          <p:cNvSpPr txBox="1"/>
          <p:nvPr/>
        </p:nvSpPr>
        <p:spPr>
          <a:xfrm>
            <a:off x="6095999" y="1460471"/>
            <a:ext cx="35974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Eras Medium ITC" panose="020B0602030504020804" pitchFamily="34" charset="0"/>
              </a:rPr>
              <a:t>Things we need to do to </a:t>
            </a:r>
          </a:p>
          <a:p>
            <a:r>
              <a:rPr lang="en-US" sz="2400" dirty="0">
                <a:latin typeface="Eras Medium ITC" panose="020B0602030504020804" pitchFamily="34" charset="0"/>
              </a:rPr>
              <a:t>help the problem </a:t>
            </a:r>
          </a:p>
        </p:txBody>
      </p:sp>
    </p:spTree>
    <p:extLst>
      <p:ext uri="{BB962C8B-B14F-4D97-AF65-F5344CB8AC3E}">
        <p14:creationId xmlns:p14="http://schemas.microsoft.com/office/powerpoint/2010/main" val="2712295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B741E6-D923-45C5-A587-4C0A50A8BB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7815" b="7783"/>
          <a:stretch/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A4D17C-16C8-4325-A7EC-B1E629377392}"/>
              </a:ext>
            </a:extLst>
          </p:cNvPr>
          <p:cNvSpPr txBox="1"/>
          <p:nvPr/>
        </p:nvSpPr>
        <p:spPr>
          <a:xfrm>
            <a:off x="0" y="751344"/>
            <a:ext cx="121920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ras Demi ITC" panose="020B0805030504020804" pitchFamily="34" charset="0"/>
              </a:rPr>
              <a:t>Sources</a:t>
            </a:r>
            <a:endParaRPr lang="en-US" sz="2000" dirty="0">
              <a:solidFill>
                <a:srgbClr val="0563C1"/>
              </a:solidFill>
              <a:latin typeface="Eras Medium ITC" panose="020B0602030504020804" pitchFamily="34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r>
              <a:rPr lang="en-US" sz="2000" dirty="0">
                <a:latin typeface="Eras Medium ITC" panose="020B06020305040208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https://www.health.harvard.edu/newsletter_article/drugs-in-the-water</a:t>
            </a:r>
          </a:p>
          <a:p>
            <a:pPr algn="ctr"/>
            <a:r>
              <a:rPr lang="en-US" sz="2000" dirty="0">
                <a:latin typeface="Eras Medium ITC" panose="020B06020305040208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https://hakaimagazine.com/features/the-search-for-whats-harming-floridas-beloved-bonefish/</a:t>
            </a:r>
            <a:endParaRPr lang="en-US" sz="2000" dirty="0">
              <a:latin typeface="Eras Medium ITC" panose="020B0602030504020804" pitchFamily="34" charset="0"/>
            </a:endParaRPr>
          </a:p>
          <a:p>
            <a:pPr algn="ctr"/>
            <a:r>
              <a:rPr lang="en-US" sz="2000" dirty="0">
                <a:latin typeface="Eras Medium ITC" panose="020B06020305040208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https://www.pnas.org/content/119/8/e2113947119</a:t>
            </a:r>
            <a:endParaRPr lang="en-US" sz="2000" dirty="0">
              <a:latin typeface="Eras Medium ITC" panose="020B0602030504020804" pitchFamily="34" charset="0"/>
            </a:endParaRPr>
          </a:p>
          <a:p>
            <a:pPr algn="ctr"/>
            <a:r>
              <a:rPr lang="en-US" sz="2000" dirty="0">
                <a:latin typeface="Eras Medium ITC" panose="020B06020305040208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https://www.bbc.com/news/science-environment-60380298</a:t>
            </a:r>
            <a:endParaRPr lang="en-US" sz="2000" dirty="0">
              <a:latin typeface="Eras Medium ITC" panose="020B0602030504020804" pitchFamily="34" charset="0"/>
            </a:endParaRPr>
          </a:p>
          <a:p>
            <a:pPr algn="ctr"/>
            <a:r>
              <a:rPr lang="en-US" sz="2000" dirty="0">
                <a:latin typeface="Eras Medium ITC" panose="020B06020305040208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https://www.weforum.org/agenda/2022/02/pharmaceutical-pollution-health-drugs-rivers/</a:t>
            </a:r>
            <a:endParaRPr lang="en-US" sz="2000" dirty="0">
              <a:latin typeface="Eras Medium ITC" panose="020B0602030504020804" pitchFamily="34" charset="0"/>
            </a:endParaRPr>
          </a:p>
          <a:p>
            <a:pPr algn="ctr"/>
            <a:r>
              <a:rPr lang="en-US" sz="2000" dirty="0">
                <a:latin typeface="Eras Medium ITC" panose="020B06020305040208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https://www3.weforum.org/docs/WEF_Antimicrobial_Resistance_and_Water_2021.pdf</a:t>
            </a:r>
            <a:endParaRPr lang="en-US" sz="2000" dirty="0">
              <a:latin typeface="Eras Medium ITC" panose="020B0602030504020804" pitchFamily="34" charset="0"/>
            </a:endParaRPr>
          </a:p>
          <a:p>
            <a:pPr algn="ctr"/>
            <a:r>
              <a:rPr lang="en-US" sz="2000" dirty="0">
                <a:latin typeface="Eras Medium ITC" panose="020B06020305040208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https://www.theguardian.com/environment/2022/feb/14/drugs-have-dangerously-polluted-the-worlds-rivers-scientists-warn</a:t>
            </a:r>
            <a:endParaRPr lang="en-US" sz="2000" dirty="0">
              <a:latin typeface="Eras Medium ITC" panose="020B0602030504020804" pitchFamily="34" charset="0"/>
            </a:endParaRPr>
          </a:p>
          <a:p>
            <a:pPr algn="ctr"/>
            <a:r>
              <a:rPr lang="en-US" sz="2000" dirty="0">
                <a:latin typeface="Eras Medium ITC" panose="020B06020305040208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https://ensia.com/notable/pharmaceuticals-drugs-medications-antiobiotics-endocrine-water-pollution/</a:t>
            </a:r>
            <a:endParaRPr lang="en-US" sz="2000" dirty="0">
              <a:latin typeface="Eras Medium ITC" panose="020B0602030504020804" pitchFamily="34" charset="0"/>
            </a:endParaRPr>
          </a:p>
          <a:p>
            <a:pPr algn="ctr"/>
            <a:endParaRPr lang="en-US" sz="2000" dirty="0">
              <a:latin typeface="Eras Medium ITC" panose="020B0602030504020804" pitchFamily="34" charset="0"/>
            </a:endParaRPr>
          </a:p>
          <a:p>
            <a:pPr algn="ctr"/>
            <a:r>
              <a:rPr lang="en-US" sz="2000" dirty="0">
                <a:latin typeface="Eras Demi ITC" panose="020B0805030504020804" pitchFamily="34" charset="0"/>
              </a:rPr>
              <a:t>Images</a:t>
            </a:r>
          </a:p>
          <a:p>
            <a:pPr algn="ctr"/>
            <a:r>
              <a:rPr lang="en-US" dirty="0">
                <a:latin typeface="Eras Medium ITC" panose="020B06020305040208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https://theoceancleanup.com/media-gallery/plastic-pollution/#&amp;gid=1&amp;pid=4</a:t>
            </a:r>
            <a:endParaRPr lang="en-US" dirty="0">
              <a:latin typeface="Eras Medium ITC" panose="020B0602030504020804" pitchFamily="34" charset="0"/>
            </a:endParaRPr>
          </a:p>
          <a:p>
            <a:pPr algn="ctr"/>
            <a:r>
              <a:rPr lang="en-US" dirty="0">
                <a:latin typeface="Eras Medium ITC" panose="020B06020305040208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https://www.nationalgeographic.com/magazine/article/plastic-planet-animals-wildlife-impact-waste-pollution</a:t>
            </a:r>
            <a:endParaRPr lang="en-US" dirty="0">
              <a:latin typeface="Eras Medium ITC" panose="020B0602030504020804" pitchFamily="34" charset="0"/>
            </a:endParaRPr>
          </a:p>
          <a:p>
            <a:pPr algn="ctr"/>
            <a:r>
              <a:rPr lang="en-US" dirty="0">
                <a:latin typeface="Eras Medium ITC" panose="020B06020305040208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https://medium.com/environmental-issue-profile-database/texas-needs-to-clean-up-its-act-and-its-water-b508de5a0afe</a:t>
            </a:r>
            <a:endParaRPr lang="en-US" dirty="0">
              <a:latin typeface="Eras Medium ITC" panose="020B0602030504020804" pitchFamily="34" charset="0"/>
            </a:endParaRPr>
          </a:p>
          <a:p>
            <a:pPr algn="ctr"/>
            <a:r>
              <a:rPr lang="en-US" dirty="0">
                <a:latin typeface="Eras Medium ITC" panose="020B06020305040208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https://www.plasticfree-world.com/the-business-case-for-tackling-water-pollution-in-apparel-value-chains/</a:t>
            </a:r>
            <a:endParaRPr lang="en-US" dirty="0">
              <a:latin typeface="Eras Medium ITC" panose="020B0602030504020804" pitchFamily="34" charset="0"/>
            </a:endParaRPr>
          </a:p>
          <a:p>
            <a:pPr algn="ctr"/>
            <a:r>
              <a:rPr lang="en-US" dirty="0">
                <a:latin typeface="Eras Medium ITC" panose="020B06020305040208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https://www.weforum.org/agenda/2019/03/tourism-is-killing-our-oceans-heres-what-we-can-do-to-protect-them/</a:t>
            </a:r>
            <a:endParaRPr lang="en-US" dirty="0">
              <a:latin typeface="Eras Medium ITC" panose="020B06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413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3DC8939-94E6-0D4C-853B-D2F4077408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897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E21792-2541-462D-AFE7-3F7DEDAAE634}"/>
              </a:ext>
            </a:extLst>
          </p:cNvPr>
          <p:cNvSpPr txBox="1"/>
          <p:nvPr/>
        </p:nvSpPr>
        <p:spPr>
          <a:xfrm>
            <a:off x="4084008" y="161475"/>
            <a:ext cx="38085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Eras Demi ITC" panose="020B0805030504020804" pitchFamily="34" charset="0"/>
              </a:rPr>
              <a:t>Drug Pollution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3C8361-2E9B-48B2-B30C-A8B34A410CC6}"/>
              </a:ext>
            </a:extLst>
          </p:cNvPr>
          <p:cNvSpPr txBox="1"/>
          <p:nvPr/>
        </p:nvSpPr>
        <p:spPr>
          <a:xfrm>
            <a:off x="1416305" y="1474618"/>
            <a:ext cx="4572000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latin typeface="Eras Demi ITC" panose="020B0805030504020804" pitchFamily="34" charset="0"/>
              </a:rPr>
              <a:t>Locally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Eras Medium ITC" panose="020B0602030504020804" pitchFamily="34" charset="0"/>
              </a:rPr>
              <a:t>Bone fish population is declining is South Florida</a:t>
            </a:r>
            <a:endParaRPr lang="en-US" sz="3200" dirty="0">
              <a:latin typeface="Eras Medium ITC" panose="020B06020305040208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Eras Medium ITC" panose="020B0602030504020804" pitchFamily="34" charset="0"/>
              </a:rPr>
              <a:t>Wastewater treatment centers are inefficient</a:t>
            </a:r>
          </a:p>
          <a:p>
            <a:pPr marL="342900" indent="-342900" algn="ctr">
              <a:buFont typeface="Wingdings" panose="05000000000000000000" pitchFamily="2" charset="2"/>
              <a:buChar char="§"/>
            </a:pPr>
            <a:endParaRPr lang="en-US" sz="3200" dirty="0">
              <a:latin typeface="Eras Demi ITC" panose="020B08050305040208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554110-77F2-40E3-AE66-0A174493277F}"/>
              </a:ext>
            </a:extLst>
          </p:cNvPr>
          <p:cNvSpPr txBox="1"/>
          <p:nvPr/>
        </p:nvSpPr>
        <p:spPr>
          <a:xfrm>
            <a:off x="6095998" y="1472128"/>
            <a:ext cx="4801387" cy="3345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latin typeface="Eras Demi ITC" panose="020B0805030504020804" pitchFamily="34" charset="0"/>
              </a:rPr>
              <a:t>Globally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Eras Medium ITC" panose="020B0602030504020804" pitchFamily="34" charset="0"/>
              </a:rPr>
              <a:t>Clean water from rivers aren’t available to use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Eras Medium ITC" panose="020B0602030504020804" pitchFamily="34" charset="0"/>
              </a:rPr>
              <a:t>Spreading disease, creates health problems</a:t>
            </a:r>
            <a:endParaRPr lang="en-US" sz="3200" dirty="0">
              <a:latin typeface="Eras Demi ITC" panose="020B08050305040208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E96B1C-ADB2-244E-B834-8854F5BE920E}"/>
              </a:ext>
            </a:extLst>
          </p:cNvPr>
          <p:cNvSpPr txBox="1"/>
          <p:nvPr/>
        </p:nvSpPr>
        <p:spPr>
          <a:xfrm>
            <a:off x="2759936" y="746250"/>
            <a:ext cx="6456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Eras Medium ITC" panose="020B0602030504020804" pitchFamily="34" charset="0"/>
              </a:rPr>
              <a:t>Modern medicines are polluting water</a:t>
            </a:r>
          </a:p>
        </p:txBody>
      </p:sp>
    </p:spTree>
    <p:extLst>
      <p:ext uri="{BB962C8B-B14F-4D97-AF65-F5344CB8AC3E}">
        <p14:creationId xmlns:p14="http://schemas.microsoft.com/office/powerpoint/2010/main" val="1942995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2FEF463-5C68-4C89-8353-30526DD0B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505" y="914400"/>
            <a:ext cx="9678987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B97BF5-33A4-4E46-85CF-A22AF6FB77A4}"/>
              </a:ext>
            </a:extLst>
          </p:cNvPr>
          <p:cNvSpPr txBox="1"/>
          <p:nvPr/>
        </p:nvSpPr>
        <p:spPr>
          <a:xfrm>
            <a:off x="645627" y="268069"/>
            <a:ext cx="109007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Eras Demi ITC" panose="020B0805030504020804" pitchFamily="34" charset="0"/>
              </a:rPr>
              <a:t>Percent Of Sites Where Concentrations Exceeded</a:t>
            </a:r>
          </a:p>
        </p:txBody>
      </p:sp>
    </p:spTree>
    <p:extLst>
      <p:ext uri="{BB962C8B-B14F-4D97-AF65-F5344CB8AC3E}">
        <p14:creationId xmlns:p14="http://schemas.microsoft.com/office/powerpoint/2010/main" val="541951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Tons of Unused Rx Drugs Can Go to Patients in Need Instead of Being Tossed  | The Fix">
            <a:extLst>
              <a:ext uri="{FF2B5EF4-FFF2-40B4-BE49-F238E27FC236}">
                <a16:creationId xmlns:a16="http://schemas.microsoft.com/office/drawing/2014/main" id="{EE3A5840-9FA4-4E54-9960-B5ADCFBD58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0" t="11779" r="2864" b="11781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A6B76D-07E0-4484-9FA5-3AC692515051}"/>
              </a:ext>
            </a:extLst>
          </p:cNvPr>
          <p:cNvSpPr txBox="1"/>
          <p:nvPr/>
        </p:nvSpPr>
        <p:spPr>
          <a:xfrm>
            <a:off x="284072" y="808692"/>
            <a:ext cx="47692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Eras Demi ITC" panose="020B0805030504020804" pitchFamily="34" charset="0"/>
              </a:rPr>
              <a:t>What Causes This?</a:t>
            </a:r>
          </a:p>
          <a:p>
            <a:r>
              <a:rPr lang="en-US" sz="2400" dirty="0">
                <a:latin typeface="Eras Medium ITC" panose="020B0602030504020804" pitchFamily="34" charset="0"/>
              </a:rPr>
              <a:t>Before discussing solutions, </a:t>
            </a:r>
          </a:p>
          <a:p>
            <a:r>
              <a:rPr lang="en-US" sz="2400" dirty="0">
                <a:latin typeface="Eras Medium ITC" panose="020B0602030504020804" pitchFamily="34" charset="0"/>
              </a:rPr>
              <a:t>we should know what causes this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409BA9-56EC-42EB-816B-A6B8D15E4C0B}"/>
              </a:ext>
            </a:extLst>
          </p:cNvPr>
          <p:cNvSpPr txBox="1"/>
          <p:nvPr/>
        </p:nvSpPr>
        <p:spPr>
          <a:xfrm>
            <a:off x="284072" y="5218311"/>
            <a:ext cx="39575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Eras Medium ITC" panose="020B0602030504020804" pitchFamily="34" charset="0"/>
              </a:rPr>
              <a:t>This should be </a:t>
            </a:r>
          </a:p>
          <a:p>
            <a:r>
              <a:rPr lang="en-US" sz="2400" dirty="0">
                <a:latin typeface="Eras Medium ITC" panose="020B0602030504020804" pitchFamily="34" charset="0"/>
              </a:rPr>
              <a:t>analyzed and evaluated 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0CE033F6-08C4-4D55-8CF9-BBD791D009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86"/>
          <a:stretch/>
        </p:blipFill>
        <p:spPr>
          <a:xfrm>
            <a:off x="6958506" y="3560037"/>
            <a:ext cx="4949422" cy="30758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065B9A-8E70-4E63-9799-5240F7491939}"/>
              </a:ext>
            </a:extLst>
          </p:cNvPr>
          <p:cNvSpPr txBox="1"/>
          <p:nvPr/>
        </p:nvSpPr>
        <p:spPr>
          <a:xfrm>
            <a:off x="284072" y="2448377"/>
            <a:ext cx="5628464" cy="19612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Eras Medium ITC" panose="020B0602030504020804" pitchFamily="34" charset="0"/>
              </a:rPr>
              <a:t>Improper disposal of medicines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Eras Medium ITC" panose="020B0602030504020804" pitchFamily="34" charset="0"/>
              </a:rPr>
              <a:t>Undigested medicine in urine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Eras Medium ITC" panose="020B0602030504020804" pitchFamily="34" charset="0"/>
              </a:rPr>
              <a:t>Agricultural runoff from animals </a:t>
            </a:r>
          </a:p>
        </p:txBody>
      </p:sp>
      <p:pic>
        <p:nvPicPr>
          <p:cNvPr id="9" name="Picture 2" descr="Sources of waterborne antibiotics.">
            <a:extLst>
              <a:ext uri="{FF2B5EF4-FFF2-40B4-BE49-F238E27FC236}">
                <a16:creationId xmlns:a16="http://schemas.microsoft.com/office/drawing/2014/main" id="{1BF5F20F-6463-4F7E-9554-543D83ABD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672" y="156565"/>
            <a:ext cx="3803089" cy="3246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4748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40BBCA94-3984-4584-8465-C0714AC7CE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0" r="1101"/>
          <a:stretch/>
        </p:blipFill>
        <p:spPr>
          <a:xfrm>
            <a:off x="778997" y="914400"/>
            <a:ext cx="10634004" cy="5943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DE1300-581E-49B5-B5F8-590556EFEC48}"/>
              </a:ext>
            </a:extLst>
          </p:cNvPr>
          <p:cNvSpPr txBox="1"/>
          <p:nvPr/>
        </p:nvSpPr>
        <p:spPr>
          <a:xfrm>
            <a:off x="3236883" y="268069"/>
            <a:ext cx="5718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Eras Demi ITC" panose="020B0805030504020804" pitchFamily="34" charset="0"/>
              </a:rPr>
              <a:t>Drugs In The Water Cycle</a:t>
            </a:r>
          </a:p>
        </p:txBody>
      </p:sp>
    </p:spTree>
    <p:extLst>
      <p:ext uri="{BB962C8B-B14F-4D97-AF65-F5344CB8AC3E}">
        <p14:creationId xmlns:p14="http://schemas.microsoft.com/office/powerpoint/2010/main" val="310245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DE1300-581E-49B5-B5F8-590556EFEC48}"/>
              </a:ext>
            </a:extLst>
          </p:cNvPr>
          <p:cNvSpPr txBox="1"/>
          <p:nvPr/>
        </p:nvSpPr>
        <p:spPr>
          <a:xfrm>
            <a:off x="3236883" y="268069"/>
            <a:ext cx="5718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Eras Demi ITC" panose="020B0805030504020804" pitchFamily="34" charset="0"/>
              </a:rPr>
              <a:t>Drugs In The Water Cycle</a:t>
            </a:r>
          </a:p>
        </p:txBody>
      </p:sp>
      <p:pic>
        <p:nvPicPr>
          <p:cNvPr id="2050" name="Picture 2" descr="Sources of waterborne antibiotics.">
            <a:extLst>
              <a:ext uri="{FF2B5EF4-FFF2-40B4-BE49-F238E27FC236}">
                <a16:creationId xmlns:a16="http://schemas.microsoft.com/office/drawing/2014/main" id="{749A34C7-5CD6-4253-9934-9B8991536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140" y="914400"/>
            <a:ext cx="6961717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867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The Fate of the Flush: The Effects of Pharmaceuticals on Our Seas -  Illinois Science Council">
            <a:extLst>
              <a:ext uri="{FF2B5EF4-FFF2-40B4-BE49-F238E27FC236}">
                <a16:creationId xmlns:a16="http://schemas.microsoft.com/office/drawing/2014/main" id="{F7582036-073D-4F94-95BA-E0FCE85B19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84" b="90123" l="4750" r="94125">
                        <a14:foregroundMark x1="11000" y1="49206" x2="12625" y2="49912"/>
                        <a14:foregroundMark x1="8250" y1="50794" x2="10250" y2="52734"/>
                        <a14:foregroundMark x1="8250" y1="56790" x2="8250" y2="56790"/>
                        <a14:foregroundMark x1="8250" y1="57143" x2="9125" y2="57496"/>
                        <a14:foregroundMark x1="5250" y1="50441" x2="5125" y2="50441"/>
                        <a14:foregroundMark x1="11375" y1="68254" x2="11125" y2="68959"/>
                        <a14:foregroundMark x1="19750" y1="76014" x2="18875" y2="75309"/>
                        <a14:foregroundMark x1="5625" y1="82716" x2="4750" y2="82187"/>
                        <a14:foregroundMark x1="27750" y1="83598" x2="27750" y2="84480"/>
                        <a14:foregroundMark x1="28000" y1="85185" x2="26875" y2="84480"/>
                        <a14:foregroundMark x1="50750" y1="25397" x2="51000" y2="26631"/>
                        <a14:foregroundMark x1="47250" y1="38095" x2="47875" y2="37919"/>
                        <a14:foregroundMark x1="35625" y1="40212" x2="36250" y2="39683"/>
                        <a14:foregroundMark x1="86250" y1="17460" x2="86625" y2="17460"/>
                        <a14:foregroundMark x1="91375" y1="18519" x2="91125" y2="18871"/>
                        <a14:foregroundMark x1="92375" y1="28571" x2="92750" y2="29982"/>
                        <a14:foregroundMark x1="84750" y1="26279" x2="84125" y2="26984"/>
                        <a14:foregroundMark x1="90750" y1="36861" x2="91125" y2="38624"/>
                        <a14:foregroundMark x1="93625" y1="42152" x2="93500" y2="43034"/>
                        <a14:foregroundMark x1="91750" y1="47795" x2="91625" y2="48677"/>
                        <a14:foregroundMark x1="94125" y1="55908" x2="94125" y2="57672"/>
                        <a14:foregroundMark x1="54875" y1="86420" x2="54000" y2="87302"/>
                        <a14:foregroundMark x1="49125" y1="88889" x2="48750" y2="90123"/>
                      </a14:backgroundRemoval>
                    </a14:imgEffect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443" b="6192"/>
          <a:stretch/>
        </p:blipFill>
        <p:spPr bwMode="auto">
          <a:xfrm>
            <a:off x="0" y="2431952"/>
            <a:ext cx="7868529" cy="4426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Top scientist warns of prescription drugs washed down drains | Daily Mail  Online">
            <a:extLst>
              <a:ext uri="{FF2B5EF4-FFF2-40B4-BE49-F238E27FC236}">
                <a16:creationId xmlns:a16="http://schemas.microsoft.com/office/drawing/2014/main" id="{8D30FE64-D11A-4A74-A373-188B3A6B07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intBrus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949"/>
          <a:stretch/>
        </p:blipFill>
        <p:spPr bwMode="auto">
          <a:xfrm>
            <a:off x="8085167" y="584775"/>
            <a:ext cx="3719521" cy="5470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B77FD0-5139-4F1C-8A36-A0E47E02ACB1}"/>
              </a:ext>
            </a:extLst>
          </p:cNvPr>
          <p:cNvSpPr txBox="1"/>
          <p:nvPr/>
        </p:nvSpPr>
        <p:spPr>
          <a:xfrm>
            <a:off x="159657" y="282584"/>
            <a:ext cx="45159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Eras Demi ITC" panose="020B0805030504020804" pitchFamily="34" charset="0"/>
              </a:rPr>
              <a:t>Why Should We Care?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D11252-DBCE-450E-8302-3A3160BFA23E}"/>
              </a:ext>
            </a:extLst>
          </p:cNvPr>
          <p:cNvSpPr txBox="1"/>
          <p:nvPr/>
        </p:nvSpPr>
        <p:spPr>
          <a:xfrm>
            <a:off x="159657" y="1007043"/>
            <a:ext cx="6857968" cy="19612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Eras Medium ITC" panose="020B0602030504020804" pitchFamily="34" charset="0"/>
              </a:rPr>
              <a:t>Affects our main water supply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Eras Medium ITC" panose="020B0602030504020804" pitchFamily="34" charset="0"/>
              </a:rPr>
              <a:t>Affects our agriculture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Eras Medium ITC" panose="020B0602030504020804" pitchFamily="34" charset="0"/>
              </a:rPr>
              <a:t>Affects marine life and other organisms</a:t>
            </a:r>
          </a:p>
        </p:txBody>
      </p:sp>
    </p:spTree>
    <p:extLst>
      <p:ext uri="{BB962C8B-B14F-4D97-AF65-F5344CB8AC3E}">
        <p14:creationId xmlns:p14="http://schemas.microsoft.com/office/powerpoint/2010/main" val="2554049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Minnesota Revises Pharmaceutical Waste Disposal Guidance">
            <a:extLst>
              <a:ext uri="{FF2B5EF4-FFF2-40B4-BE49-F238E27FC236}">
                <a16:creationId xmlns:a16="http://schemas.microsoft.com/office/drawing/2014/main" id="{61E50A1F-584E-45D1-A56B-F2CE320BA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2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ED229586-0AAF-4D28-B553-B9FCE3460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408" y="1116458"/>
            <a:ext cx="4532581" cy="4625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53C5C0-49C8-40CB-BF1D-5FB1FE595F2C}"/>
              </a:ext>
            </a:extLst>
          </p:cNvPr>
          <p:cNvSpPr txBox="1"/>
          <p:nvPr/>
        </p:nvSpPr>
        <p:spPr>
          <a:xfrm>
            <a:off x="5000989" y="182880"/>
            <a:ext cx="26260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Eras Demi ITC" panose="020B0805030504020804" pitchFamily="34" charset="0"/>
              </a:rPr>
              <a:t>The Solution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9895AA-0F61-44E4-9027-5DAFA3B00D4D}"/>
              </a:ext>
            </a:extLst>
          </p:cNvPr>
          <p:cNvSpPr txBox="1"/>
          <p:nvPr/>
        </p:nvSpPr>
        <p:spPr>
          <a:xfrm>
            <a:off x="5462184" y="1116458"/>
            <a:ext cx="6096541" cy="16326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Eras Demi ITC" panose="020B0805030504020804" pitchFamily="34" charset="0"/>
              </a:rPr>
              <a:t>Locally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Demi ITC" panose="020B0805030504020804" pitchFamily="34" charset="0"/>
              </a:rPr>
              <a:t> </a:t>
            </a:r>
            <a:r>
              <a:rPr lang="en-US" sz="2400" dirty="0">
                <a:latin typeface="Eras Medium ITC" panose="020B0602030504020804" pitchFamily="34" charset="0"/>
              </a:rPr>
              <a:t>Create better wastewater management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 More rules and regulations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D0FF1E-6449-C643-949E-40DB943F33FE}"/>
              </a:ext>
            </a:extLst>
          </p:cNvPr>
          <p:cNvSpPr txBox="1"/>
          <p:nvPr/>
        </p:nvSpPr>
        <p:spPr>
          <a:xfrm>
            <a:off x="5462184" y="3522617"/>
            <a:ext cx="4325223" cy="17250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Eras Demi ITC" panose="020B0805030504020804" pitchFamily="34" charset="0"/>
              </a:rPr>
              <a:t>Globally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Eras Demi ITC" panose="020B0805030504020804" pitchFamily="34" charset="0"/>
              </a:rPr>
              <a:t> </a:t>
            </a:r>
            <a:r>
              <a:rPr lang="en-US" sz="2400" dirty="0">
                <a:latin typeface="Eras Medium ITC" panose="020B0602030504020804" pitchFamily="34" charset="0"/>
              </a:rPr>
              <a:t>Create more infrastructure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 Reducing drug waste  </a:t>
            </a:r>
          </a:p>
        </p:txBody>
      </p:sp>
    </p:spTree>
    <p:extLst>
      <p:ext uri="{BB962C8B-B14F-4D97-AF65-F5344CB8AC3E}">
        <p14:creationId xmlns:p14="http://schemas.microsoft.com/office/powerpoint/2010/main" val="2586751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Water Tower With Wispy Clouds In Sky Behind Stock Photo - Download Image  Now - iStock">
            <a:extLst>
              <a:ext uri="{FF2B5EF4-FFF2-40B4-BE49-F238E27FC236}">
                <a16:creationId xmlns:a16="http://schemas.microsoft.com/office/drawing/2014/main" id="{AB25D93A-AB05-4C53-9D07-98610FE499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6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852D67-0023-4960-BB78-A724D8BDB606}"/>
              </a:ext>
            </a:extLst>
          </p:cNvPr>
          <p:cNvSpPr txBox="1"/>
          <p:nvPr/>
        </p:nvSpPr>
        <p:spPr>
          <a:xfrm>
            <a:off x="4007124" y="455043"/>
            <a:ext cx="41777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Eras Demi ITC" panose="020B0805030504020804" pitchFamily="34" charset="0"/>
              </a:rPr>
              <a:t>Why This Is Effective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EF55F7-D71D-CB46-B166-E69DC71A81CB}"/>
              </a:ext>
            </a:extLst>
          </p:cNvPr>
          <p:cNvSpPr txBox="1"/>
          <p:nvPr/>
        </p:nvSpPr>
        <p:spPr>
          <a:xfrm>
            <a:off x="2051953" y="2000840"/>
            <a:ext cx="28945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Eras Demi ITC" panose="020B0805030504020804" pitchFamily="34" charset="0"/>
              </a:rPr>
              <a:t>Strengths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7006AC-632F-5549-A7E1-A571306D27E1}"/>
              </a:ext>
            </a:extLst>
          </p:cNvPr>
          <p:cNvSpPr txBox="1"/>
          <p:nvPr/>
        </p:nvSpPr>
        <p:spPr>
          <a:xfrm>
            <a:off x="6998453" y="2000839"/>
            <a:ext cx="3398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Eras Demi ITC" panose="020B0805030504020804" pitchFamily="34" charset="0"/>
              </a:rPr>
              <a:t>Weaknesses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F0A7BC-9881-4402-B87B-1FC08AF31E74}"/>
              </a:ext>
            </a:extLst>
          </p:cNvPr>
          <p:cNvSpPr txBox="1"/>
          <p:nvPr/>
        </p:nvSpPr>
        <p:spPr>
          <a:xfrm>
            <a:off x="6166062" y="2587352"/>
            <a:ext cx="5314275" cy="1694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More restrictions = Harder to access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Potentially expensive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Hard to implement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930AC4-2F2D-4EB5-99BE-420E73536D05}"/>
              </a:ext>
            </a:extLst>
          </p:cNvPr>
          <p:cNvSpPr txBox="1"/>
          <p:nvPr/>
        </p:nvSpPr>
        <p:spPr>
          <a:xfrm>
            <a:off x="972515" y="2585615"/>
            <a:ext cx="5053425" cy="1694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Reduces the amount of pollution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Implements future preventatives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Eras Medium ITC" panose="020B0602030504020804" pitchFamily="34" charset="0"/>
              </a:rPr>
              <a:t>More diverse solution</a:t>
            </a:r>
          </a:p>
        </p:txBody>
      </p:sp>
    </p:spTree>
    <p:extLst>
      <p:ext uri="{BB962C8B-B14F-4D97-AF65-F5344CB8AC3E}">
        <p14:creationId xmlns:p14="http://schemas.microsoft.com/office/powerpoint/2010/main" val="620078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393</Words>
  <Application>Microsoft Office PowerPoint</Application>
  <PresentationFormat>Widescreen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Eras Demi ITC</vt:lpstr>
      <vt:lpstr>Eras Medium ITC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Abigail D. Paulus &lt;Student&gt;</dc:creator>
  <cp:lastModifiedBy>Abigail D. Paulus &lt;Student&gt;</cp:lastModifiedBy>
  <cp:revision>5</cp:revision>
  <dcterms:created xsi:type="dcterms:W3CDTF">2021-12-01T14:01:23Z</dcterms:created>
  <dcterms:modified xsi:type="dcterms:W3CDTF">2023-12-05T18:09:39Z</dcterms:modified>
</cp:coreProperties>
</file>

<file path=docProps/thumbnail.jpeg>
</file>